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9" r:id="rId2"/>
    <p:sldId id="260" r:id="rId3"/>
  </p:sldIdLst>
  <p:sldSz cx="12192000" cy="7199313"/>
  <p:notesSz cx="6858000" cy="9945688"/>
  <p:defaultTextStyle>
    <a:defPPr>
      <a:defRPr lang="th-TH"/>
    </a:defPPr>
    <a:lvl1pPr marL="0" algn="l" defTabSz="91437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185" algn="l" defTabSz="91437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370" algn="l" defTabSz="91437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555" algn="l" defTabSz="91437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740" algn="l" defTabSz="91437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5925" algn="l" defTabSz="91437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109" algn="l" defTabSz="91437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295" algn="l" defTabSz="91437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480" algn="l" defTabSz="91437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800080"/>
    <a:srgbClr val="CC00CC"/>
    <a:srgbClr val="FFFF66"/>
    <a:srgbClr val="DBDBDB"/>
    <a:srgbClr val="FFE699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6029" autoAdjust="0"/>
    <p:restoredTop sz="89443" autoAdjust="0"/>
  </p:normalViewPr>
  <p:slideViewPr>
    <p:cSldViewPr snapToGrid="0">
      <p:cViewPr>
        <p:scale>
          <a:sx n="38" d="100"/>
          <a:sy n="38" d="100"/>
        </p:scale>
        <p:origin x="2136" y="522"/>
      </p:cViewPr>
      <p:guideLst>
        <p:guide orient="horz" pos="2268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9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83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983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4CBAF-0F6E-43B0-8536-DFC9C1D585DC}" type="datetimeFigureOut">
              <a:rPr lang="th-TH" smtClean="0"/>
              <a:t>05/11/61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9447302"/>
            <a:ext cx="2971800" cy="4983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3"/>
          </p:nvPr>
        </p:nvSpPr>
        <p:spPr>
          <a:xfrm>
            <a:off x="3884613" y="9447302"/>
            <a:ext cx="2971800" cy="4983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2D910-D680-43F9-97FF-28F63D7C112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73648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83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983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59A99F-13F4-4152-ACD3-89E60BC17888}" type="datetimeFigureOut">
              <a:rPr lang="th-TH" smtClean="0"/>
              <a:t>05/11/61</a:t>
            </a:fld>
            <a:endParaRPr lang="th-TH"/>
          </a:p>
        </p:txBody>
      </p:sp>
      <p:sp>
        <p:nvSpPr>
          <p:cNvPr id="4" name="ตัวแทนรูปบนสไลด์ 3"/>
          <p:cNvSpPr>
            <a:spLocks noGrp="1" noRot="1" noChangeAspect="1"/>
          </p:cNvSpPr>
          <p:nvPr>
            <p:ph type="sldImg" idx="2"/>
          </p:nvPr>
        </p:nvSpPr>
        <p:spPr>
          <a:xfrm>
            <a:off x="587375" y="1243013"/>
            <a:ext cx="5683250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785527"/>
            <a:ext cx="5486400" cy="39175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447302"/>
            <a:ext cx="2971800" cy="4983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5"/>
          </p:nvPr>
        </p:nvSpPr>
        <p:spPr>
          <a:xfrm>
            <a:off x="3884614" y="9447302"/>
            <a:ext cx="2971800" cy="4983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12EE12-AA66-4CE2-B4E1-EC0FE940ED7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75799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5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0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55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40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25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09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95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80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>
          <a:xfrm>
            <a:off x="587375" y="1243013"/>
            <a:ext cx="5683250" cy="3355975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2EE12-AA66-4CE2-B4E1-EC0FE940ED78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91665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78224"/>
            <a:ext cx="9144000" cy="250642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81306"/>
            <a:ext cx="9144000" cy="17381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3" indent="0" algn="ctr">
              <a:buNone/>
              <a:defRPr sz="2000"/>
            </a:lvl2pPr>
            <a:lvl3pPr marL="914406" indent="0" algn="ctr">
              <a:buNone/>
              <a:defRPr sz="1800"/>
            </a:lvl3pPr>
            <a:lvl4pPr marL="1371609" indent="0" algn="ctr">
              <a:buNone/>
              <a:defRPr sz="1600"/>
            </a:lvl4pPr>
            <a:lvl5pPr marL="1828812" indent="0" algn="ctr">
              <a:buNone/>
              <a:defRPr sz="1600"/>
            </a:lvl5pPr>
            <a:lvl6pPr marL="2286015" indent="0" algn="ctr">
              <a:buNone/>
              <a:defRPr sz="1600"/>
            </a:lvl6pPr>
            <a:lvl7pPr marL="2743219" indent="0" algn="ctr">
              <a:buNone/>
              <a:defRPr sz="1600"/>
            </a:lvl7pPr>
            <a:lvl8pPr marL="3200421" indent="0" algn="ctr">
              <a:buNone/>
              <a:defRPr sz="1600"/>
            </a:lvl8pPr>
            <a:lvl9pPr marL="3657625" indent="0" algn="ctr">
              <a:buNone/>
              <a:defRPr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72691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90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83299"/>
            <a:ext cx="2628900" cy="6101085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83299"/>
            <a:ext cx="7734300" cy="610108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38202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37112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94831"/>
            <a:ext cx="10515600" cy="2994714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817876"/>
            <a:ext cx="10515600" cy="157484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670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916484"/>
            <a:ext cx="5181600" cy="456789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916484"/>
            <a:ext cx="5181600" cy="456789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05/11/61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9196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83297"/>
            <a:ext cx="10515600" cy="1391534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1764833"/>
            <a:ext cx="5157787" cy="8649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3" indent="0">
              <a:buNone/>
              <a:defRPr sz="2000" b="1"/>
            </a:lvl2pPr>
            <a:lvl3pPr marL="914406" indent="0">
              <a:buNone/>
              <a:defRPr sz="1800" b="1"/>
            </a:lvl3pPr>
            <a:lvl4pPr marL="1371609" indent="0">
              <a:buNone/>
              <a:defRPr sz="1600" b="1"/>
            </a:lvl4pPr>
            <a:lvl5pPr marL="1828812" indent="0">
              <a:buNone/>
              <a:defRPr sz="1600" b="1"/>
            </a:lvl5pPr>
            <a:lvl6pPr marL="2286015" indent="0">
              <a:buNone/>
              <a:defRPr sz="1600" b="1"/>
            </a:lvl6pPr>
            <a:lvl7pPr marL="2743219" indent="0">
              <a:buNone/>
              <a:defRPr sz="1600" b="1"/>
            </a:lvl7pPr>
            <a:lvl8pPr marL="3200421" indent="0">
              <a:buNone/>
              <a:defRPr sz="1600" b="1"/>
            </a:lvl8pPr>
            <a:lvl9pPr marL="3657625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2629751"/>
            <a:ext cx="5157787" cy="3867965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64833"/>
            <a:ext cx="5183188" cy="8649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3" indent="0">
              <a:buNone/>
              <a:defRPr sz="2000" b="1"/>
            </a:lvl2pPr>
            <a:lvl3pPr marL="914406" indent="0">
              <a:buNone/>
              <a:defRPr sz="1800" b="1"/>
            </a:lvl3pPr>
            <a:lvl4pPr marL="1371609" indent="0">
              <a:buNone/>
              <a:defRPr sz="1600" b="1"/>
            </a:lvl4pPr>
            <a:lvl5pPr marL="1828812" indent="0">
              <a:buNone/>
              <a:defRPr sz="1600" b="1"/>
            </a:lvl5pPr>
            <a:lvl6pPr marL="2286015" indent="0">
              <a:buNone/>
              <a:defRPr sz="1600" b="1"/>
            </a:lvl6pPr>
            <a:lvl7pPr marL="2743219" indent="0">
              <a:buNone/>
              <a:defRPr sz="1600" b="1"/>
            </a:lvl7pPr>
            <a:lvl8pPr marL="3200421" indent="0">
              <a:buNone/>
              <a:defRPr sz="1600" b="1"/>
            </a:lvl8pPr>
            <a:lvl9pPr marL="3657625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629751"/>
            <a:ext cx="5183188" cy="3867965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05/11/61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26296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05/11/61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43997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05/11/61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58572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79954"/>
            <a:ext cx="3932238" cy="167984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036570"/>
            <a:ext cx="6172201" cy="511617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159795"/>
            <a:ext cx="3932238" cy="4001285"/>
          </a:xfrm>
        </p:spPr>
        <p:txBody>
          <a:bodyPr/>
          <a:lstStyle>
            <a:lvl1pPr marL="0" indent="0">
              <a:buNone/>
              <a:defRPr sz="1600"/>
            </a:lvl1pPr>
            <a:lvl2pPr marL="457203" indent="0">
              <a:buNone/>
              <a:defRPr sz="1400"/>
            </a:lvl2pPr>
            <a:lvl3pPr marL="914406" indent="0">
              <a:buNone/>
              <a:defRPr sz="1200"/>
            </a:lvl3pPr>
            <a:lvl4pPr marL="1371609" indent="0">
              <a:buNone/>
              <a:defRPr sz="1000"/>
            </a:lvl4pPr>
            <a:lvl5pPr marL="1828812" indent="0">
              <a:buNone/>
              <a:defRPr sz="1000"/>
            </a:lvl5pPr>
            <a:lvl6pPr marL="2286015" indent="0">
              <a:buNone/>
              <a:defRPr sz="1000"/>
            </a:lvl6pPr>
            <a:lvl7pPr marL="2743219" indent="0">
              <a:buNone/>
              <a:defRPr sz="1000"/>
            </a:lvl7pPr>
            <a:lvl8pPr marL="3200421" indent="0">
              <a:buNone/>
              <a:defRPr sz="1000"/>
            </a:lvl8pPr>
            <a:lvl9pPr marL="3657625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05/11/61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59013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79954"/>
            <a:ext cx="3932238" cy="167984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9" y="1036570"/>
            <a:ext cx="6172201" cy="511617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3" indent="0">
              <a:buNone/>
              <a:defRPr sz="2800"/>
            </a:lvl2pPr>
            <a:lvl3pPr marL="914406" indent="0">
              <a:buNone/>
              <a:defRPr sz="2400"/>
            </a:lvl3pPr>
            <a:lvl4pPr marL="1371609" indent="0">
              <a:buNone/>
              <a:defRPr sz="2000"/>
            </a:lvl4pPr>
            <a:lvl5pPr marL="1828812" indent="0">
              <a:buNone/>
              <a:defRPr sz="2000"/>
            </a:lvl5pPr>
            <a:lvl6pPr marL="2286015" indent="0">
              <a:buNone/>
              <a:defRPr sz="2000"/>
            </a:lvl6pPr>
            <a:lvl7pPr marL="2743219" indent="0">
              <a:buNone/>
              <a:defRPr sz="2000"/>
            </a:lvl7pPr>
            <a:lvl8pPr marL="3200421" indent="0">
              <a:buNone/>
              <a:defRPr sz="2000"/>
            </a:lvl8pPr>
            <a:lvl9pPr marL="3657625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159795"/>
            <a:ext cx="3932238" cy="4001285"/>
          </a:xfrm>
        </p:spPr>
        <p:txBody>
          <a:bodyPr/>
          <a:lstStyle>
            <a:lvl1pPr marL="0" indent="0">
              <a:buNone/>
              <a:defRPr sz="1600"/>
            </a:lvl1pPr>
            <a:lvl2pPr marL="457203" indent="0">
              <a:buNone/>
              <a:defRPr sz="1400"/>
            </a:lvl2pPr>
            <a:lvl3pPr marL="914406" indent="0">
              <a:buNone/>
              <a:defRPr sz="1200"/>
            </a:lvl3pPr>
            <a:lvl4pPr marL="1371609" indent="0">
              <a:buNone/>
              <a:defRPr sz="1000"/>
            </a:lvl4pPr>
            <a:lvl5pPr marL="1828812" indent="0">
              <a:buNone/>
              <a:defRPr sz="1000"/>
            </a:lvl5pPr>
            <a:lvl6pPr marL="2286015" indent="0">
              <a:buNone/>
              <a:defRPr sz="1000"/>
            </a:lvl6pPr>
            <a:lvl7pPr marL="2743219" indent="0">
              <a:buNone/>
              <a:defRPr sz="1000"/>
            </a:lvl7pPr>
            <a:lvl8pPr marL="3200421" indent="0">
              <a:buNone/>
              <a:defRPr sz="1000"/>
            </a:lvl8pPr>
            <a:lvl9pPr marL="3657625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05/11/61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34889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83297"/>
            <a:ext cx="10515600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916484"/>
            <a:ext cx="10515600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672699"/>
            <a:ext cx="2743200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2C40E-4A65-427D-A52A-62868492AB0B}" type="datetimeFigureOut">
              <a:rPr lang="th-TH" smtClean="0"/>
              <a:pPr/>
              <a:t>05/11/61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672699"/>
            <a:ext cx="4114800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672699"/>
            <a:ext cx="2743200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7" name="Picture 7">
            <a:extLst>
              <a:ext uri="{FF2B5EF4-FFF2-40B4-BE49-F238E27FC236}">
                <a16:creationId xmlns="" xmlns:a16="http://schemas.microsoft.com/office/drawing/2014/main" id="{39A49ED4-97C7-4872-B04C-F1BAE44FAFC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693" y="40204"/>
            <a:ext cx="1107364" cy="35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63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2" indent="-228602" algn="l" defTabSz="91440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4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8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11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13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17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19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23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26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3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6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9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12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15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19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21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25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289005" y="323214"/>
            <a:ext cx="11575570" cy="916142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572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>
              <a:lnSpc>
                <a:spcPts val="1619"/>
              </a:lnSpc>
            </a:pPr>
            <a:r>
              <a:rPr lang="th-TH" sz="1715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</a:t>
            </a:r>
            <a:r>
              <a:rPr lang="en-US" sz="1715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715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การป้องกันควบคุมโรคและลดปัจจัยเสี่ยงด้านสุขภาพ</a:t>
            </a:r>
          </a:p>
          <a:p>
            <a:pPr algn="ctr">
              <a:lnSpc>
                <a:spcPts val="1619"/>
              </a:lnSpc>
            </a:pPr>
            <a:r>
              <a:rPr lang="th-TH" sz="1715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โครงการเฝ้าระวังและป้องกันควบคุมโรคไม่ติดต่อแบบ</a:t>
            </a:r>
            <a:r>
              <a:rPr lang="th-TH" sz="1715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บูรณา</a:t>
            </a:r>
            <a:r>
              <a:rPr lang="th-TH" sz="1715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 เขตสุขภาพที่ </a:t>
            </a:r>
            <a:r>
              <a:rPr lang="en-US" sz="1715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 </a:t>
            </a:r>
            <a:r>
              <a:rPr lang="th-TH" sz="1715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ปีงบประมาณ </a:t>
            </a:r>
            <a:r>
              <a:rPr lang="en-US" sz="1715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2562</a:t>
            </a:r>
            <a:endParaRPr lang="th-TH" sz="1715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>
              <a:lnSpc>
                <a:spcPts val="1619"/>
              </a:lnSpc>
            </a:pPr>
            <a:endParaRPr lang="th-TH" sz="2667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1060691" y="1239357"/>
            <a:ext cx="10833949" cy="132949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th-TH" sz="1524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>
              <a:defRPr/>
            </a:pPr>
            <a:endParaRPr lang="th-TH" sz="1524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defRPr/>
            </a:pP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อัตราผู้ป่วยโรคเบาหวานรายใหม่ลดลง ร้อยละ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 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(เทียบกับปี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2561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ร้อยละผู้ป่วยเบาหวานรายใหม่จากกลุ่มเสี่ยงโรคเบาหวาน (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Pre-DM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ไม่เกินร้อยละ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2.05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อัตราตายโรคเบาหวานลดลง ร้อยละ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2.5 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ร้อยละของผู้ป่วย</a:t>
            </a:r>
            <a:r>
              <a:rPr lang="th-TH" sz="1715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CKD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ที่มีอัตราการลดลงของ </a:t>
            </a:r>
            <a:r>
              <a:rPr lang="en-US" sz="1524" b="1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eGFR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&lt; 4 ml/min/1.73m2/yr. 5.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อัตราตายโรคหลอดเลือดหัวใจ (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I20-25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&lt;27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ต่อแสน </a:t>
            </a:r>
            <a:r>
              <a:rPr lang="th-TH" sz="1524" b="1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ปชก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6.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อัตราตายผู้ป่วยโรคหลอดเลือดสมอง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≤ 7  7.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อัตราการเกิดการกำเริบเฉียบพลันในผู้ป่วย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COPD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อายุ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40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ปีขึ้นไป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&lt; 110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ครั้งต่อ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100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ผู้ป่วย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COPD 8.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อัตราผู้ป่วย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COPD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ที่ได้รับการรักษาครบวงจรและได้มาตรฐาน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&gt; 60 % 9.</a:t>
            </a:r>
            <a:r>
              <a:rPr lang="th-TH" sz="1524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อัตราการตัดนิ้ว เท้า</a:t>
            </a:r>
          </a:p>
          <a:p>
            <a:pPr>
              <a:defRPr/>
            </a:pP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ขา ใน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DM Foot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ไม่เกิน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30% 10.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ร้อยละผู้ป่วยโรคเรื้อรังที่สูบบุหรี่ได้รับคำแนะนำเพื่อเลิกสูบบุหรี่ </a:t>
            </a:r>
            <a:r>
              <a:rPr lang="en-US" sz="1524" b="1" u="sng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&gt;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50 </a:t>
            </a:r>
            <a:r>
              <a:rPr lang="en-US" sz="1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11. </a:t>
            </a:r>
            <a:r>
              <a:rPr lang="th-TH" sz="1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ร้อยละผู้ป่วยโรคเรื้อรังที่สูบบุหรี่</a:t>
            </a:r>
            <a:r>
              <a:rPr lang="en-US" sz="1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เลิกสูบบุหรี่ </a:t>
            </a:r>
            <a:r>
              <a:rPr lang="en-US" sz="1600" u="sng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&gt;</a:t>
            </a:r>
            <a:r>
              <a:rPr lang="en-US" sz="1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10%</a:t>
            </a:r>
            <a:endParaRPr lang="en-US" sz="1524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defRPr/>
            </a:pPr>
            <a:endParaRPr lang="en-US" sz="1715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>
              <a:defRPr/>
            </a:pPr>
            <a:r>
              <a:rPr lang="en-US" sz="1524" b="1" dirty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1524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=""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30629" y="3432005"/>
          <a:ext cx="10833946" cy="953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1315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3505918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3716713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</a:tblGrid>
              <a:tr h="90976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Strategy </a:t>
                      </a: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1: </a:t>
                      </a:r>
                      <a:r>
                        <a:rPr lang="th-TH" sz="15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พัฒนาระบบเฝ้าระวังและการจัดการข้อมูล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50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5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7105" marR="87105" marT="43552" marB="43552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Strategy 2</a:t>
                      </a:r>
                      <a:r>
                        <a:rPr lang="th-TH" sz="15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สร้างการมีส่วนร่วมของชุมชน/ท้องถิ่นและภาคีเครือข่ายในการป้องกันและลดการเข้าถึงปัจจัยเสี่ยงต่อการเกิดโรคเบาหวาน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5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7105" marR="87105" marT="43552" marB="43552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Strategy 3</a:t>
                      </a:r>
                      <a:r>
                        <a:rPr lang="th-TH" sz="15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พัฒนาระบบบริหารจัดการและการจัดบริการเพื่อลดเสี่ยงและลดโรคให้สอดคล้องกับสถานการณ์โรคและบริบทพื้นที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50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5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7105" marR="87105" marT="43552" marB="43552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A2CF3868-BE39-488C-AE46-81B4A6D4041C}"/>
              </a:ext>
            </a:extLst>
          </p:cNvPr>
          <p:cNvSpPr/>
          <p:nvPr/>
        </p:nvSpPr>
        <p:spPr>
          <a:xfrm rot="696833">
            <a:off x="8945658" y="465418"/>
            <a:ext cx="940180" cy="5530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24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P&amp;P</a:t>
            </a:r>
          </a:p>
          <a:p>
            <a:pPr algn="ctr"/>
            <a:r>
              <a:rPr lang="en-US" sz="1524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Strength</a:t>
            </a:r>
            <a:endParaRPr lang="th-TH" sz="1524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306283" y="2507618"/>
            <a:ext cx="754407" cy="91682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143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สถานการณ์</a:t>
            </a:r>
            <a:r>
              <a:rPr lang="en-US" sz="1143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1143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ข้อมูลพื้นฐาน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326125" y="4091074"/>
            <a:ext cx="689039" cy="2663453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33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กิจกรรมหลัก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=""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18390" y="4175358"/>
          <a:ext cx="10864749" cy="2579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6461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3547088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3711200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</a:tblGrid>
              <a:tr h="257916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พัฒนาระบบการบันทึกข้อมูลและการลงรหัส </a:t>
                      </a:r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ICD10 </a:t>
                      </a: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ในทุกระดับ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พัฒนาศักยภาพการจัดการข้อมูลและวิเคราะห์ข้อมูล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 </a:t>
                      </a:r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Dashboard NCD </a:t>
                      </a: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ข้อมูลเฝ้าระวังพฤติกรรมและโรคเบาหวาน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      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โรคไตเรื้อรัง/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Stroke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/STEMI/ COPD/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สุขภาพจิต</a:t>
                      </a:r>
                      <a:endParaRPr lang="en-US" sz="1500" b="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4"/>
                        <a:tabLst/>
                        <a:defRPr/>
                      </a:pP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Dictionary LTC 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และ 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Specific Package Care 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จัดทำคู่มือการจำแนกประเภทเตียงผู้ป่วย รายโรค และแนวทางการติดตามยี่ยมผู้ป่วยที่บ้าน</a:t>
                      </a:r>
                      <a:endParaRPr lang="th-TH" sz="1500" b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endParaRPr lang="th-TH" sz="1500" b="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7105" marR="87105" marT="43552" marB="43552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 </a:t>
                      </a: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ขับเคลื่อนนโยบายสาธารณะ/การดำเนินงานผ่าน</a:t>
                      </a:r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500" b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พชอ</a:t>
                      </a: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เขต</a:t>
                      </a: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จังหวัด อำเภอ</a:t>
                      </a: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คัดกรองโรคเบาหวาน/ โรคปอดอุดกั้นเรื้อรัง (</a:t>
                      </a:r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COPD</a:t>
                      </a: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 </a:t>
                      </a: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พัฒนาหมู่บ้าน/ชุมชนต้นแบบลดเสี่ยงลดโรคเบาหวาน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/โรคไต</a:t>
                      </a: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เรื้อรัง</a:t>
                      </a: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4.</a:t>
                      </a: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การปรับเปลี่ยนพฤติกรรม ปฏิบัติการ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อ.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ส. 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ฟ.</a:t>
                      </a: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(ลดหวาน ลดมัน ขยันออกกำลัง นั่งสมาธิ งดบุหรี่และเหล้า</a:t>
                      </a: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เฝ้าระวังฟัน) และ 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Self Care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(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MI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en-US" sz="15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 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สื่อสารเตือนภัยรณรงค์ลดการกินอาหารลดเค็ม (กินจืด ยืดชีวิต)</a:t>
                      </a: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6.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สถานประกอบการ  โรงเรียน วัด เป็นต้นแบบลดเสี่ยงลดโรค 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DM</a:t>
                      </a:r>
                      <a:endParaRPr lang="th-TH" sz="1500" b="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7.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500" b="0" baseline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อปท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./ หน่วยงานทุกภาคส่วนเป็นองค์กรไร้พุง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</a:t>
                      </a:r>
                      <a:endParaRPr lang="th-TH" sz="15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7105" marR="87105" marT="43552" marB="43552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พัฒนาศักยภาพบุคลากร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Case Manager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ผู้จัดการรายกรณี(ทดแทนฟื้นฟู)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พัฒนาสถานบริการสาธารณสุขผ่านเกณฑ์คลินิก</a:t>
                      </a:r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NCD Clinic Plus </a:t>
                      </a: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คลินิก </a:t>
                      </a:r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COPD &amp; Asthma,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CKD Clinic 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คุณภาพ/ ฟื้นฟูสมรรถภาพหัวใจ</a:t>
                      </a:r>
                      <a:endParaRPr lang="en-US" sz="1500" b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  <a:defRPr/>
                      </a:pP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พัฒนาคลินิก </a:t>
                      </a:r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DPAC</a:t>
                      </a: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คุณภาพใน รพศ./</a:t>
                      </a:r>
                      <a:r>
                        <a:rPr lang="th-TH" sz="1500" b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รพท</a:t>
                      </a: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./</a:t>
                      </a:r>
                      <a:r>
                        <a:rPr lang="th-TH" sz="1500" b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รพช</a:t>
                      </a: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./รพ.สต.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  <a:defRPr/>
                      </a:pP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พัฒนารูปแบบการปรับเปลี่ยนพฤติกรรมประชาชนกลุ่มเสี่ยง กลุ่มป่วย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  <a:defRPr/>
                      </a:pP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ประเมินและค้นหาภาวะแทรกซ้อนตา ไต เท้า ช่องปาก หัวใจ หลอดเลือดสมอง  ซึมเศร้า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(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2Q 9Q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  <a:endParaRPr lang="th-TH" sz="1500" b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  <a:defRPr/>
                      </a:pP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ดูแล รักษา ติดตามร่วมกับ </a:t>
                      </a:r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COC/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LTC/ Palliative Care</a:t>
                      </a: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  <a:defRPr/>
                      </a:pP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พัฒนาระบบ </a:t>
                      </a:r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STEMI STROKE Fast track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  <a:defRPr/>
                      </a:pPr>
                      <a:r>
                        <a:rPr lang="th-TH" sz="15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เปิดให้บริการ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Stroke Unit </a:t>
                      </a:r>
                      <a:r>
                        <a:rPr lang="th-TH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ใน รพ.ระดับ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S</a:t>
                      </a:r>
                      <a:endParaRPr lang="th-TH" sz="15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7105" marR="87105" marT="43552" marB="43552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19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1060690" y="2507618"/>
            <a:ext cx="10809104" cy="93069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ts val="1619"/>
              </a:lnSpc>
              <a:defRPr/>
            </a:pP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เขตสุขภาพที่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พบอัตราตายต่อประชากรแสนคนด้วยโรคเบาหวาน ในปี พ.ศ.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2550 – 2558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มีแนวโน้มสูงขึ้น โดยอัตราตายด้วยโรคเบาหวาน จากอัตรา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20.88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ต่อประชากรแสนคน ในปี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2550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มาเป็น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30.84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ต่อประชากรแสนคน ในปี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2558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และสูงกว่าระดับประเทศ (ประเทศอัตรา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16.78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ต่อแสนประชากร)</a:t>
            </a:r>
            <a:r>
              <a:rPr lang="th-TH" sz="1524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อัตราป่วยด้วยโรคเบาหวานรายใหม่ต่อแสนประชากรลดลง จากอัตรา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567.29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ต่อแสนประชากรในปี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2560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ลดลงเป็นอัตรา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530.21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ต่อแสนประชากรในปี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2561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หรือลดลงร้อยละ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6.54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และพบว่าผู้ป่วยเบาหวานรายใหม่จากกลุ่มเสี่ยงเบาหวานในปี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2561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ลดลงเมื่อเทียบกับปี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2560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(ปี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2560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1.96, 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ปี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2561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ร้อยละ </a:t>
            </a:r>
            <a:r>
              <a:rPr lang="en-US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1.69</a:t>
            </a:r>
            <a:r>
              <a:rPr lang="th-TH" sz="1524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334664" y="3441613"/>
            <a:ext cx="690747" cy="6820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143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ยุทธศาสตร์</a:t>
            </a:r>
            <a:r>
              <a:rPr lang="en-US" sz="1143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en-US" sz="1143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1143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มาตการ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A2CF3868-BE39-488C-AE46-81B4A6D4041C}"/>
              </a:ext>
            </a:extLst>
          </p:cNvPr>
          <p:cNvSpPr/>
          <p:nvPr/>
        </p:nvSpPr>
        <p:spPr>
          <a:xfrm rot="696833">
            <a:off x="10056425" y="748498"/>
            <a:ext cx="1259731" cy="3754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524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แผนงานที่</a:t>
            </a:r>
            <a:r>
              <a:rPr lang="en-US" sz="1524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…3……</a:t>
            </a:r>
            <a:endParaRPr lang="th-TH" sz="1524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4664" y="1119885"/>
            <a:ext cx="713605" cy="149964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endParaRPr lang="th-TH" sz="1524" dirty="0"/>
          </a:p>
          <a:p>
            <a:pPr algn="ctr"/>
            <a:endParaRPr lang="th-TH" sz="1524" dirty="0"/>
          </a:p>
          <a:p>
            <a:pPr algn="ctr"/>
            <a:r>
              <a:rPr lang="th-TH" sz="1524" dirty="0"/>
              <a:t>เป้าหมาย/</a:t>
            </a:r>
          </a:p>
          <a:p>
            <a:pPr algn="ctr"/>
            <a:r>
              <a:rPr lang="th-TH" sz="1524" dirty="0"/>
              <a:t>ตัวชี้วัด</a:t>
            </a:r>
          </a:p>
          <a:p>
            <a:pPr algn="ctr"/>
            <a:endParaRPr lang="th-TH" sz="1524" dirty="0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175DBACA-A9ED-4B06-A8CB-1840A9875633}"/>
              </a:ext>
            </a:extLst>
          </p:cNvPr>
          <p:cNvSpPr/>
          <p:nvPr/>
        </p:nvSpPr>
        <p:spPr>
          <a:xfrm>
            <a:off x="379863" y="369899"/>
            <a:ext cx="4034333" cy="561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524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หน่วยงานหลัก</a:t>
            </a:r>
            <a:r>
              <a:rPr lang="en-US" sz="1524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r>
              <a:rPr lang="th-TH" sz="1524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สำนักงานสาธารณสุขจังหวัดหนองคาย</a:t>
            </a:r>
          </a:p>
          <a:p>
            <a:r>
              <a:rPr lang="th-TH" sz="1524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หน่วยงานร่วม</a:t>
            </a:r>
            <a:r>
              <a:rPr lang="en-US" sz="1524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r>
              <a:rPr lang="th-TH" sz="1524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สำนักงานสาธารณสุขจังหวัดทุกแห่งในเขตสุขภาพที่ </a:t>
            </a:r>
            <a:r>
              <a:rPr lang="en-US" sz="1524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</a:t>
            </a:r>
            <a:endParaRPr lang="th-TH" sz="1524" b="1" dirty="0">
              <a:solidFill>
                <a:schemeClr val="accent5">
                  <a:lumMod val="50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0443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6">
            <a:extLst>
              <a:ext uri="{FF2B5EF4-FFF2-40B4-BE49-F238E27FC236}">
                <a16:creationId xmlns="" xmlns:a16="http://schemas.microsoft.com/office/drawing/2014/main" id="{61D10DB0-538E-4292-9E18-3968FA5689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69203"/>
            <a:ext cx="1054851" cy="67680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0" algn="ctr">
              <a:buNone/>
            </a:pPr>
            <a:r>
              <a:rPr lang="th-TH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ระดับความสำเร็จ</a:t>
            </a:r>
          </a:p>
        </p:txBody>
      </p:sp>
      <p:graphicFrame>
        <p:nvGraphicFramePr>
          <p:cNvPr id="6" name="Table 23">
            <a:extLst>
              <a:ext uri="{FF2B5EF4-FFF2-40B4-BE49-F238E27FC236}">
                <a16:creationId xmlns=""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54851" y="170656"/>
          <a:ext cx="11137148" cy="6792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287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2784287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2804354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  <a:gridCol w="2764220">
                  <a:extLst>
                    <a:ext uri="{9D8B030D-6E8A-4147-A177-3AD203B41FA5}">
                      <a16:colId xmlns="" xmlns:a16="http://schemas.microsoft.com/office/drawing/2014/main" val="2588709083"/>
                    </a:ext>
                  </a:extLst>
                </a:gridCol>
              </a:tblGrid>
              <a:tr h="67665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th-TH" sz="1800" b="1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1</a:t>
                      </a:r>
                    </a:p>
                    <a:p>
                      <a:pPr marL="0" indent="0" algn="l">
                        <a:lnSpc>
                          <a:spcPct val="100000"/>
                        </a:lnSpc>
                        <a:buNone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 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100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ของหมู่บ้าน/ชุมชนมีการ   </a:t>
                      </a:r>
                    </a:p>
                    <a:p>
                      <a:pPr marL="0" indent="0" algn="l">
                        <a:lnSpc>
                          <a:spcPct val="100000"/>
                        </a:lnSpc>
                        <a:buNone/>
                      </a:pP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ดำเนินงานหมู่บ้าน/ชุมชนลดเสี่ยงลด</a:t>
                      </a:r>
                    </a:p>
                    <a:p>
                      <a:pPr marL="0" indent="0" algn="l">
                        <a:lnSpc>
                          <a:spcPct val="100000"/>
                        </a:lnSpc>
                        <a:buNone/>
                      </a:pP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โรคเบาหวาน</a:t>
                      </a:r>
                    </a:p>
                    <a:p>
                      <a:pPr marL="0" indent="0" algn="l">
                        <a:lnSpc>
                          <a:spcPct val="100000"/>
                        </a:lnSpc>
                        <a:buNone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800" b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ปชช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.อายุ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35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ปีขึ้นไปได้รับคัดกรองเบาหวาน   ร้อยละ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60</a:t>
                      </a:r>
                      <a:endParaRPr lang="th-TH" sz="1800" b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indent="0" algn="l">
                        <a:lnSpc>
                          <a:spcPct val="100000"/>
                        </a:lnSpc>
                        <a:buNone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ประชาชนอายุ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60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ปีขึ้นไปคัดกรอง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COPD </a:t>
                      </a:r>
                      <a:r>
                        <a:rPr lang="en-US" sz="1800" b="0" u="sng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&gt;</a:t>
                      </a:r>
                      <a:r>
                        <a:rPr lang="en-US" sz="1800" b="0" u="none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3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0%</a:t>
                      </a:r>
                    </a:p>
                    <a:p>
                      <a:pPr marL="0" indent="0" algn="l">
                        <a:lnSpc>
                          <a:spcPct val="100000"/>
                        </a:lnSpc>
                        <a:buNone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4.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ประชาชนกลุ่มเสี่ยงเบาหวานปีที่ผ่านมาได้รับคัดกรองเบาหวาน ร้อยละ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 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ความชุกของผู้ที่มีน้ำหนักเกิน/อ้วน (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BMI </a:t>
                      </a:r>
                      <a:r>
                        <a:rPr lang="en-US" sz="1800" b="0" u="sng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&gt;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25  kg/m</a:t>
                      </a:r>
                      <a:r>
                        <a:rPr lang="en-US" sz="1800" b="0" kern="1200" baseline="300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2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) ไม่เพิ่มขึ้น</a:t>
                      </a:r>
                      <a:endParaRPr lang="en-US" sz="1800" b="0" kern="1200" dirty="0" smtClean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6.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มีระบบฐานข้อมูลพื้นฐานที่ถูกต้อง</a:t>
                      </a:r>
                      <a:endParaRPr lang="en-US" sz="1800" b="0" kern="1200" dirty="0" smtClean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7.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ผู้ป่วย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DM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ได้รับการคัดกรองภาวะ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แทรกซ้อนตา  เท้า</a:t>
                      </a:r>
                      <a:r>
                        <a:rPr lang="th-TH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ช่องปาก ร้อยละ </a:t>
                      </a: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40 </a:t>
                      </a:r>
                      <a:endParaRPr lang="th-TH" sz="1800" b="0" kern="1200" baseline="0" dirty="0" smtClean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th-TH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ไต, </a:t>
                      </a: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CVD Risk</a:t>
                      </a:r>
                      <a:r>
                        <a:rPr lang="th-TH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ร้อยละ</a:t>
                      </a: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60</a:t>
                      </a:r>
                      <a:endParaRPr lang="th-TH" sz="1800" b="0" kern="1200" baseline="0" dirty="0" smtClean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8. </a:t>
                      </a:r>
                      <a:r>
                        <a:rPr lang="th-TH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ร้อยละกลุ่มสงสัยป่วยความดันโลหิตสูงในเขตรับผิดชอบ ได้รับ การวัดความดันโลหิตที่บ้าน</a:t>
                      </a: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</a:t>
                      </a:r>
                      <a:r>
                        <a:rPr lang="th-TH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ร้อยละ </a:t>
                      </a: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10</a:t>
                      </a:r>
                      <a:endParaRPr lang="th-TH" sz="18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7105" marR="87105" marT="43552" marB="43552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th-TH" sz="18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ร้อยละ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30 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ของหมู่บ้าน/ชุมชนผ่านเกณฑ์ หมู่บ้าน/ชุมชนต้นแบบลดเสี่ยงลดโรคเบาหวาน</a:t>
                      </a:r>
                      <a:endParaRPr lang="en-US" sz="1800" b="0" kern="1200" dirty="0" smtClean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ปชช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.อายุ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35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ปีขึ้นไปได้รับคัดกรองเบาหวาน ร้อยละ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90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3.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กลุ่มเสี่ยงเบาหวานปีที่ผ่านมาได้รับการคัดกรองเบาหวานร้อยละ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90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4.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ประชาชนอายุ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60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ปีขึ้นไปคัดกรอง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COPD </a:t>
                      </a:r>
                      <a:r>
                        <a:rPr lang="en-US" sz="1800" b="0" u="none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800" b="0" u="sng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&gt;</a:t>
                      </a:r>
                      <a:r>
                        <a:rPr lang="th-TH" sz="1800" b="0" u="none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800" b="0" u="none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0%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5.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ความชุกของผู้มีภาวะน้ำหนักเกิน/อ้วน (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BMI </a:t>
                      </a:r>
                      <a:r>
                        <a:rPr lang="en-US" sz="1800" b="0" u="sng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&gt;</a:t>
                      </a:r>
                      <a:r>
                        <a:rPr lang="en-US" sz="1800" b="0" u="none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25 kg/m</a:t>
                      </a:r>
                      <a:r>
                        <a:rPr lang="en-US" sz="1800" b="0" kern="1200" baseline="300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2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) ลดลงร้อยละ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6.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ผู้ป่วย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DM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ได้รับการคัดกรองภาวะ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แทรกซ้อนตา เท้า</a:t>
                      </a:r>
                      <a:r>
                        <a:rPr lang="th-TH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ช่องปาก ร้อยละ </a:t>
                      </a: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60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ไต, </a:t>
                      </a: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CVD Risk</a:t>
                      </a:r>
                      <a:r>
                        <a:rPr lang="th-TH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ร้อยละ </a:t>
                      </a: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80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7.</a:t>
                      </a:r>
                      <a:r>
                        <a:rPr lang="th-TH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ร้อยละกลุ่มสงสัยป่วยความดันโลหิตสูงในเขตรับผิดชอบ ได้รับการวัดความดันโลหิตที่บ้าน</a:t>
                      </a: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ร้อยละ </a:t>
                      </a: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20</a:t>
                      </a:r>
                      <a:endParaRPr lang="th-TH" sz="18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7105" marR="87105" marT="43552" marB="43552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th-TH" sz="18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</a:t>
                      </a:r>
                      <a:endParaRPr lang="th-TH" sz="1800" b="1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1. 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ร้อยละ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50 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ของหมู่บ้าน/ชุมชนผ่านเกณฑ์หมู่บ้าน/ชุมชน ต้นแบบลดเสี่ยงลดโรคเบาหวาน</a:t>
                      </a:r>
                      <a:endParaRPr lang="en-US" sz="1800" b="0" kern="1200" dirty="0" smtClean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สถานบริการรักษาระดับมาตรฐานการบริการ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NCD Clinic  Plus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คุณภาพ คลินิก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DPAC 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คุณภาพ  คลินิก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CKD Clinic 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คุณภาพ ตามเกณฑ์ ร้อยละ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80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3 .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ผู้ป่วย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DM 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ได้รับคัดกรองภาวะแทรกซ้อน ตา เท้า ช่องปาก ร้อยละ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60  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ไต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,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CVD Risk 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ร้อยละ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90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4.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ความชุกของผู้มีภาวะน้ำหนักเกิน/อ้วน (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BMI </a:t>
                      </a:r>
                      <a:r>
                        <a:rPr lang="en-US" sz="1800" b="0" u="sng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&gt;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25 kg/m</a:t>
                      </a:r>
                      <a:r>
                        <a:rPr lang="en-US" sz="1800" b="0" kern="1200" baseline="300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2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)  ลดลงร้อยละ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5.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อัตราผู้ป่วยเบาหวานควบคุมระดับน้ำตาลได้ดี (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HbA1C  &lt;7%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)  </a:t>
                      </a:r>
                      <a:r>
                        <a:rPr lang="en-US" sz="1800" b="0" u="sng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&gt;</a:t>
                      </a:r>
                      <a:r>
                        <a:rPr lang="th-TH" sz="1800" b="0" u="none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ร้อยละ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40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6.</a:t>
                      </a:r>
                      <a:r>
                        <a:rPr lang="th-TH" sz="1800" b="0" kern="12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ร้อยละผู้ป่วยโรคความดันโลหิตสูงสามารถควบคุมระดับความดันโลหิตได้ดีมากกว่าหรือเท่ากับร้อยละ </a:t>
                      </a: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50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7. </a:t>
                      </a:r>
                      <a:r>
                        <a:rPr lang="th-TH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ร้อยละกลุ่มสงสัยป่วยความดันโลหิตสูงในเขตรับผิดชอบได้รับการวัดความดันโลหิต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th-TH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ที่บ้านร้อยละ </a:t>
                      </a: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30</a:t>
                      </a:r>
                      <a:endParaRPr lang="th-TH" sz="1800" b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800" b="1" kern="1200" baseline="0" dirty="0" smtClean="0">
                        <a:solidFill>
                          <a:srgbClr val="FF0000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th-TH" sz="1800" b="1" kern="1200" baseline="0" dirty="0" smtClean="0">
                        <a:solidFill>
                          <a:srgbClr val="FF0000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th-TH" sz="15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</a:t>
                      </a:r>
                      <a:endParaRPr lang="en-US" sz="1500" b="1" dirty="0" smtClean="0">
                        <a:solidFill>
                          <a:srgbClr val="FF000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7105" marR="87105" marT="43552" marB="43552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th-TH" sz="18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อัตราผู้ป่วยรายใหม่โรคเบาหวานลดลง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8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ร้อยละผู้ป่วยเบาหวานรายใหม่จากกลุ่มเสี่ยงโรคเบาหวาน(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Pre-DM</a:t>
                      </a:r>
                      <a:r>
                        <a:rPr lang="th-TH" sz="18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8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ไม่เกิน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2.05%</a:t>
                      </a:r>
                      <a:endParaRPr lang="th-TH" sz="1800" b="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</a:t>
                      </a:r>
                      <a:r>
                        <a:rPr lang="th-TH" sz="1800" b="1" dirty="0" smtClean="0">
                          <a:solidFill>
                            <a:srgbClr val="FF000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อัตราตายโรคเบาหวานลดลง ร้อยละ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2.5</a:t>
                      </a:r>
                      <a:endParaRPr lang="th-TH" sz="1800" b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4.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ร้อยละของผู้ป่วย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CKD 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ที่มีอัตราการลดลงของ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eGFR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&lt;4 ml/min/1.73m2/yr.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 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อัตราตายโรคหลอดเลือดหัวใจ (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I20 -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I25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&lt;27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ต่อแสน </a:t>
                      </a:r>
                      <a:r>
                        <a:rPr lang="th-TH" sz="1800" b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ปชก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endParaRPr lang="th-TH" sz="1800" b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6. 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อัตราตายผู้ป่วยโรคหลอดเลือดสมอง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&lt;7%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7.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อัตราการเกิดการกำเริบเฉียบพลันในผู้ป่วย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COPD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อายุ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40 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ปีขึ้นไป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&lt; 110 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ครั้งต่อ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100 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ผู้ป่วย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COPD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8.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อัตราผู้ป่วย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COPD 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ที่ได้รับการรักษาครบวงจรและได้มาตรฐาน</a:t>
                      </a:r>
                      <a:r>
                        <a:rPr lang="en-US" sz="1800" b="0" u="sng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&gt;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60 %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9.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อัตราการตัดนิ้ว เท้า ขา ใน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DM Foot 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ไม่เกิน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30%</a:t>
                      </a:r>
                    </a:p>
                    <a:p>
                      <a:pPr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10.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ร้อยละผู้ป่วยโรคเรื้อรังที่สูบบุหรี่</a:t>
                      </a:r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ได้รับคำแนะนำเพื่อเลิกสูบบุหรี่ </a:t>
                      </a:r>
                      <a:r>
                        <a:rPr lang="en-US" sz="2000" b="0" u="sng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&gt;</a:t>
                      </a:r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50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  <a:defRPr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11. </a:t>
                      </a:r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ร้อยละผู้ป่วยโรคเรื้อรังที่สูบบุหรี่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เลิกสูบบุหรี่</a:t>
                      </a:r>
                      <a:r>
                        <a:rPr lang="th-TH" sz="20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2000" b="0" u="sng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&gt;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10%</a:t>
                      </a:r>
                      <a:endParaRPr lang="en-US" sz="2000" b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7105" marR="87105" marT="43552" marB="43552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948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1791</TotalTime>
  <Words>1357</Words>
  <Application>Microsoft Office PowerPoint</Application>
  <PresentationFormat>กำหนดเอง</PresentationFormat>
  <Paragraphs>100</Paragraphs>
  <Slides>2</Slides>
  <Notes>1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7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2</vt:i4>
      </vt:variant>
    </vt:vector>
  </HeadingPairs>
  <TitlesOfParts>
    <vt:vector size="10" baseType="lpstr">
      <vt:lpstr>Angsana New</vt:lpstr>
      <vt:lpstr>Arial</vt:lpstr>
      <vt:lpstr>Calibri</vt:lpstr>
      <vt:lpstr>Calibri Light</vt:lpstr>
      <vt:lpstr>Cordia New</vt:lpstr>
      <vt:lpstr>TH SarabunPSK</vt:lpstr>
      <vt:lpstr>Wingdings</vt:lpstr>
      <vt:lpstr>Office Theme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ภาวิณี คำฆะ</dc:creator>
  <cp:lastModifiedBy>yoljit</cp:lastModifiedBy>
  <cp:revision>169</cp:revision>
  <cp:lastPrinted>2018-11-05T08:26:22Z</cp:lastPrinted>
  <dcterms:created xsi:type="dcterms:W3CDTF">2017-07-22T13:07:21Z</dcterms:created>
  <dcterms:modified xsi:type="dcterms:W3CDTF">2018-11-05T08:29:14Z</dcterms:modified>
</cp:coreProperties>
</file>